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9" r:id="rId2"/>
    <p:sldId id="261" r:id="rId3"/>
    <p:sldId id="257" r:id="rId4"/>
    <p:sldId id="258" r:id="rId5"/>
    <p:sldId id="260" r:id="rId6"/>
    <p:sldId id="263" r:id="rId7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8"/>
    <p:restoredTop sz="94664"/>
  </p:normalViewPr>
  <p:slideViewPr>
    <p:cSldViewPr snapToGrid="0">
      <p:cViewPr varScale="1">
        <p:scale>
          <a:sx n="138" d="100"/>
          <a:sy n="138" d="100"/>
        </p:scale>
        <p:origin x="1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BA04F-2CFA-5140-8CCB-C8EFC4EE45E1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B4179-1EBC-7248-8267-31E026B3DED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28646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867B6B6B-BADE-A11B-A3F9-3ADA5E96AA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36953" y="517525"/>
            <a:ext cx="4741972" cy="5197475"/>
          </a:xfrm>
        </p:spPr>
        <p:txBody>
          <a:bodyPr/>
          <a:lstStyle/>
          <a:p>
            <a:endParaRPr lang="en-S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A8674C-4490-E340-446F-DA7A6A8B7415}"/>
              </a:ext>
            </a:extLst>
          </p:cNvPr>
          <p:cNvGrpSpPr/>
          <p:nvPr userDrawn="1"/>
        </p:nvGrpSpPr>
        <p:grpSpPr>
          <a:xfrm>
            <a:off x="725533" y="6013268"/>
            <a:ext cx="8488136" cy="532127"/>
            <a:chOff x="725533" y="6013268"/>
            <a:chExt cx="8488136" cy="5321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0DB954-D513-89C5-8721-661CDDD341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26798" y="6292137"/>
              <a:ext cx="1374343" cy="253258"/>
            </a:xfrm>
            <a:prstGeom prst="rect">
              <a:avLst/>
            </a:prstGeom>
          </p:spPr>
        </p:pic>
        <p:sp>
          <p:nvSpPr>
            <p:cNvPr id="9" name="Shape 1190">
              <a:extLst>
                <a:ext uri="{FF2B5EF4-FFF2-40B4-BE49-F238E27FC236}">
                  <a16:creationId xmlns:a16="http://schemas.microsoft.com/office/drawing/2014/main" id="{7DE70F0E-DA9B-A1E5-159A-CC34E91B07AE}"/>
                </a:ext>
              </a:extLst>
            </p:cNvPr>
            <p:cNvSpPr/>
            <p:nvPr userDrawn="1"/>
          </p:nvSpPr>
          <p:spPr>
            <a:xfrm>
              <a:off x="7804859" y="6372600"/>
              <a:ext cx="1374343" cy="923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821530">
                <a:lnSpc>
                  <a:spcPct val="100000"/>
                </a:lnSpc>
                <a:buClrTx/>
                <a:buSzTx/>
                <a:buFontTx/>
                <a:buNone/>
                <a:defRPr sz="2500">
                  <a:solidFill>
                    <a:srgbClr val="FFFFFF"/>
                  </a:solidFill>
                </a:defRPr>
              </a:lvl1pPr>
            </a:lstStyle>
            <a:p>
              <a:pPr algn="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  <a:latin typeface="Poppins" pitchFamily="2" charset="77"/>
                  <a:ea typeface="Helvetica" charset="0"/>
                  <a:cs typeface="Poppins" pitchFamily="2" charset="77"/>
                </a:rPr>
                <a:t>© 2023 by Alpha Realty Group.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30C954-B9B6-EFCA-C640-C87C17F038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533" y="6013268"/>
              <a:ext cx="8488136" cy="0"/>
            </a:xfrm>
            <a:prstGeom prst="line">
              <a:avLst/>
            </a:prstGeom>
            <a:ln w="19050">
              <a:solidFill>
                <a:srgbClr val="1A34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533" y="556538"/>
            <a:ext cx="3367496" cy="960566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541172-8D19-F41F-174B-CA830179D62A}"/>
              </a:ext>
            </a:extLst>
          </p:cNvPr>
          <p:cNvSpPr txBox="1">
            <a:spLocks/>
          </p:cNvSpPr>
          <p:nvPr userDrawn="1"/>
        </p:nvSpPr>
        <p:spPr>
          <a:xfrm>
            <a:off x="725533" y="2347860"/>
            <a:ext cx="937804" cy="12296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8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itchFamily="2" charset="77"/>
                <a:cs typeface="Poppins Light" pitchFamily="2" charset="77"/>
              </a:rPr>
              <a:t>Address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65BF3F-425C-9EEE-AF23-0BB65F12E17A}"/>
              </a:ext>
            </a:extLst>
          </p:cNvPr>
          <p:cNvSpPr txBox="1">
            <a:spLocks/>
          </p:cNvSpPr>
          <p:nvPr userDrawn="1"/>
        </p:nvSpPr>
        <p:spPr>
          <a:xfrm>
            <a:off x="725533" y="3288385"/>
            <a:ext cx="937804" cy="12296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8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itchFamily="2" charset="77"/>
                <a:cs typeface="Poppins Light" pitchFamily="2" charset="77"/>
              </a:rPr>
              <a:t>Description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155BB8-7CD5-7784-7871-84B9980E126D}"/>
              </a:ext>
            </a:extLst>
          </p:cNvPr>
          <p:cNvCxnSpPr>
            <a:cxnSpLocks/>
          </p:cNvCxnSpPr>
          <p:nvPr userDrawn="1"/>
        </p:nvCxnSpPr>
        <p:spPr>
          <a:xfrm>
            <a:off x="725533" y="2179084"/>
            <a:ext cx="3367496" cy="0"/>
          </a:xfrm>
          <a:prstGeom prst="line">
            <a:avLst/>
          </a:prstGeom>
          <a:ln w="19050">
            <a:solidFill>
              <a:srgbClr val="1A3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6B5CC2-3E81-751E-0302-60AB8651A51D}"/>
              </a:ext>
            </a:extLst>
          </p:cNvPr>
          <p:cNvCxnSpPr>
            <a:cxnSpLocks/>
          </p:cNvCxnSpPr>
          <p:nvPr userDrawn="1"/>
        </p:nvCxnSpPr>
        <p:spPr>
          <a:xfrm>
            <a:off x="725533" y="3145735"/>
            <a:ext cx="3367496" cy="0"/>
          </a:xfrm>
          <a:prstGeom prst="line">
            <a:avLst/>
          </a:prstGeom>
          <a:ln w="19050">
            <a:solidFill>
              <a:srgbClr val="1A3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CD855EFB-BE8C-4980-B844-9217620CA8AA}"/>
              </a:ext>
            </a:extLst>
          </p:cNvPr>
          <p:cNvSpPr txBox="1">
            <a:spLocks/>
          </p:cNvSpPr>
          <p:nvPr userDrawn="1"/>
        </p:nvSpPr>
        <p:spPr>
          <a:xfrm>
            <a:off x="725533" y="1860185"/>
            <a:ext cx="937804" cy="12296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en-US" sz="8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itchFamily="2" charset="77"/>
                <a:cs typeface="Poppins Light" pitchFamily="2" charset="77"/>
              </a:rPr>
              <a:t>Project 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655A2B3-17D7-CC40-499F-D96D70ADE4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5488" y="2569190"/>
            <a:ext cx="3367087" cy="46121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200"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200"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1200"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12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endParaRPr lang="en-SA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60F54C1-B4BD-19F6-ACD4-903DCE1423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5079" y="3526681"/>
            <a:ext cx="3367087" cy="212725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latin typeface="Poppins" pitchFamily="2" charset="77"/>
                <a:cs typeface="Poppins" pitchFamily="2" charset="77"/>
              </a:defRPr>
            </a:lvl1pPr>
            <a:lvl2pPr marL="457200" indent="0" algn="l">
              <a:buNone/>
              <a:defRPr sz="1100"/>
            </a:lvl2pPr>
            <a:lvl3pPr marL="914400" indent="0" algn="l">
              <a:buNone/>
              <a:defRPr sz="1100"/>
            </a:lvl3pPr>
            <a:lvl4pPr marL="1371600" indent="0" algn="l">
              <a:buNone/>
              <a:defRPr sz="1100"/>
            </a:lvl4pPr>
            <a:lvl5pPr marL="1828800" indent="0" algn="l">
              <a:buNone/>
              <a:defRPr sz="1100"/>
            </a:lvl5pPr>
          </a:lstStyle>
          <a:p>
            <a:pPr lvl="0"/>
            <a:endParaRPr lang="en-SA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2FEB1E9-43D6-88E1-FC1F-A2AB1748C5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27238" y="1860550"/>
            <a:ext cx="2065337" cy="1968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100">
                <a:latin typeface="Poppins" pitchFamily="2" charset="77"/>
                <a:cs typeface="Poppins" pitchFamily="2" charset="77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44759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88910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406973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29162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65037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41121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03C435-E351-8933-7F0A-F0CDB926A52B}"/>
              </a:ext>
            </a:extLst>
          </p:cNvPr>
          <p:cNvGrpSpPr/>
          <p:nvPr userDrawn="1"/>
        </p:nvGrpSpPr>
        <p:grpSpPr>
          <a:xfrm>
            <a:off x="725533" y="6013268"/>
            <a:ext cx="8488136" cy="532127"/>
            <a:chOff x="725533" y="6013268"/>
            <a:chExt cx="8488136" cy="5321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0D226B-311C-ACD1-0713-F0FE934E87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26798" y="6292137"/>
              <a:ext cx="1374343" cy="253258"/>
            </a:xfrm>
            <a:prstGeom prst="rect">
              <a:avLst/>
            </a:prstGeom>
          </p:spPr>
        </p:pic>
        <p:sp>
          <p:nvSpPr>
            <p:cNvPr id="7" name="Shape 1190">
              <a:extLst>
                <a:ext uri="{FF2B5EF4-FFF2-40B4-BE49-F238E27FC236}">
                  <a16:creationId xmlns:a16="http://schemas.microsoft.com/office/drawing/2014/main" id="{82671694-1961-3E36-72AB-F2C076CF6997}"/>
                </a:ext>
              </a:extLst>
            </p:cNvPr>
            <p:cNvSpPr/>
            <p:nvPr userDrawn="1"/>
          </p:nvSpPr>
          <p:spPr>
            <a:xfrm>
              <a:off x="7804859" y="6372600"/>
              <a:ext cx="1374343" cy="923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821530">
                <a:lnSpc>
                  <a:spcPct val="100000"/>
                </a:lnSpc>
                <a:buClrTx/>
                <a:buSzTx/>
                <a:buFontTx/>
                <a:buNone/>
                <a:defRPr sz="2500">
                  <a:solidFill>
                    <a:srgbClr val="FFFFFF"/>
                  </a:solidFill>
                </a:defRPr>
              </a:lvl1pPr>
            </a:lstStyle>
            <a:p>
              <a:pPr algn="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  <a:latin typeface="Poppins" pitchFamily="2" charset="77"/>
                  <a:ea typeface="Helvetica" charset="0"/>
                  <a:cs typeface="Poppins" pitchFamily="2" charset="77"/>
                </a:rPr>
                <a:t>© 2023 by Alpha Realty Group.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C80B30-84C1-8D1F-11BD-063B5A1F1B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533" y="6013268"/>
              <a:ext cx="8488136" cy="0"/>
            </a:xfrm>
            <a:prstGeom prst="line">
              <a:avLst/>
            </a:prstGeom>
            <a:ln w="19050">
              <a:solidFill>
                <a:srgbClr val="1A34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119F9E3-42B1-52A0-DC02-8C675781ED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488" y="517525"/>
            <a:ext cx="8453437" cy="5197475"/>
          </a:xfrm>
        </p:spPr>
        <p:txBody>
          <a:bodyPr/>
          <a:lstStyle/>
          <a:p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23679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03C435-E351-8933-7F0A-F0CDB926A52B}"/>
              </a:ext>
            </a:extLst>
          </p:cNvPr>
          <p:cNvGrpSpPr/>
          <p:nvPr userDrawn="1"/>
        </p:nvGrpSpPr>
        <p:grpSpPr>
          <a:xfrm>
            <a:off x="725533" y="6013268"/>
            <a:ext cx="8488136" cy="532127"/>
            <a:chOff x="725533" y="6013268"/>
            <a:chExt cx="8488136" cy="5321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0D226B-311C-ACD1-0713-F0FE934E87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26798" y="6292137"/>
              <a:ext cx="1374343" cy="253258"/>
            </a:xfrm>
            <a:prstGeom prst="rect">
              <a:avLst/>
            </a:prstGeom>
          </p:spPr>
        </p:pic>
        <p:sp>
          <p:nvSpPr>
            <p:cNvPr id="7" name="Shape 1190">
              <a:extLst>
                <a:ext uri="{FF2B5EF4-FFF2-40B4-BE49-F238E27FC236}">
                  <a16:creationId xmlns:a16="http://schemas.microsoft.com/office/drawing/2014/main" id="{82671694-1961-3E36-72AB-F2C076CF6997}"/>
                </a:ext>
              </a:extLst>
            </p:cNvPr>
            <p:cNvSpPr/>
            <p:nvPr userDrawn="1"/>
          </p:nvSpPr>
          <p:spPr>
            <a:xfrm>
              <a:off x="7804859" y="6372600"/>
              <a:ext cx="1374343" cy="923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821530">
                <a:lnSpc>
                  <a:spcPct val="100000"/>
                </a:lnSpc>
                <a:buClrTx/>
                <a:buSzTx/>
                <a:buFontTx/>
                <a:buNone/>
                <a:defRPr sz="2500">
                  <a:solidFill>
                    <a:srgbClr val="FFFFFF"/>
                  </a:solidFill>
                </a:defRPr>
              </a:lvl1pPr>
            </a:lstStyle>
            <a:p>
              <a:pPr algn="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  <a:latin typeface="Poppins" pitchFamily="2" charset="77"/>
                  <a:ea typeface="Helvetica" charset="0"/>
                  <a:cs typeface="Poppins" pitchFamily="2" charset="77"/>
                </a:rPr>
                <a:t>© 2023 by Alpha Realty Group.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C80B30-84C1-8D1F-11BD-063B5A1F1B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533" y="6013268"/>
              <a:ext cx="8488136" cy="0"/>
            </a:xfrm>
            <a:prstGeom prst="line">
              <a:avLst/>
            </a:prstGeom>
            <a:ln w="19050">
              <a:solidFill>
                <a:srgbClr val="1A34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119F9E3-42B1-52A0-DC02-8C675781ED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489" y="517525"/>
            <a:ext cx="4227512" cy="5197475"/>
          </a:xfrm>
        </p:spPr>
        <p:txBody>
          <a:bodyPr/>
          <a:lstStyle/>
          <a:p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71627E-64FE-67B8-01DE-D5BF623B5D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86338" y="517525"/>
            <a:ext cx="4227512" cy="2959095"/>
          </a:xfrm>
        </p:spPr>
        <p:txBody>
          <a:bodyPr/>
          <a:lstStyle/>
          <a:p>
            <a:endParaRPr lang="en-SA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97EC5C4-EE5B-9C8B-7402-55A978264C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86339" y="3508567"/>
            <a:ext cx="4227512" cy="2206434"/>
          </a:xfrm>
        </p:spPr>
        <p:txBody>
          <a:bodyPr/>
          <a:lstStyle/>
          <a:p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4875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03C435-E351-8933-7F0A-F0CDB926A52B}"/>
              </a:ext>
            </a:extLst>
          </p:cNvPr>
          <p:cNvGrpSpPr/>
          <p:nvPr userDrawn="1"/>
        </p:nvGrpSpPr>
        <p:grpSpPr>
          <a:xfrm>
            <a:off x="725533" y="6013268"/>
            <a:ext cx="8488136" cy="451665"/>
            <a:chOff x="725533" y="6013268"/>
            <a:chExt cx="8488136" cy="451665"/>
          </a:xfrm>
        </p:grpSpPr>
        <p:sp>
          <p:nvSpPr>
            <p:cNvPr id="7" name="Shape 1190">
              <a:extLst>
                <a:ext uri="{FF2B5EF4-FFF2-40B4-BE49-F238E27FC236}">
                  <a16:creationId xmlns:a16="http://schemas.microsoft.com/office/drawing/2014/main" id="{82671694-1961-3E36-72AB-F2C076CF6997}"/>
                </a:ext>
              </a:extLst>
            </p:cNvPr>
            <p:cNvSpPr/>
            <p:nvPr userDrawn="1"/>
          </p:nvSpPr>
          <p:spPr>
            <a:xfrm>
              <a:off x="7804859" y="6372600"/>
              <a:ext cx="1374343" cy="923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821530">
                <a:lnSpc>
                  <a:spcPct val="100000"/>
                </a:lnSpc>
                <a:buClrTx/>
                <a:buSzTx/>
                <a:buFontTx/>
                <a:buNone/>
                <a:defRPr sz="2500">
                  <a:solidFill>
                    <a:srgbClr val="FFFFFF"/>
                  </a:solidFill>
                </a:defRPr>
              </a:lvl1pPr>
            </a:lstStyle>
            <a:p>
              <a:pPr algn="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  <a:latin typeface="Poppins" pitchFamily="2" charset="77"/>
                  <a:ea typeface="Helvetica" charset="0"/>
                  <a:cs typeface="Poppins" pitchFamily="2" charset="77"/>
                </a:rPr>
                <a:t>© 2023 by Alpha Realty Group.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C80B30-84C1-8D1F-11BD-063B5A1F1B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533" y="6013268"/>
              <a:ext cx="8488136" cy="0"/>
            </a:xfrm>
            <a:prstGeom prst="line">
              <a:avLst/>
            </a:prstGeom>
            <a:ln w="19050">
              <a:solidFill>
                <a:srgbClr val="1A34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55D8FDA-2327-25C0-873F-734F6C5CC094}"/>
              </a:ext>
            </a:extLst>
          </p:cNvPr>
          <p:cNvSpPr txBox="1"/>
          <p:nvPr userDrawn="1"/>
        </p:nvSpPr>
        <p:spPr>
          <a:xfrm>
            <a:off x="787414" y="2707298"/>
            <a:ext cx="2627453" cy="83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dirty="0">
                <a:solidFill>
                  <a:srgbClr val="1C36C8"/>
                </a:solidFill>
                <a:latin typeface="Poppins" pitchFamily="2" charset="77"/>
                <a:cs typeface="Poppins" pitchFamily="2" charset="77"/>
              </a:rPr>
              <a:t>Tom Azar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Sales Associate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MBA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5A5F2C-7BF7-BB26-4212-B5DAC6CCF235}"/>
              </a:ext>
            </a:extLst>
          </p:cNvPr>
          <p:cNvSpPr txBox="1"/>
          <p:nvPr userDrawn="1"/>
        </p:nvSpPr>
        <p:spPr>
          <a:xfrm>
            <a:off x="787413" y="6283977"/>
            <a:ext cx="262745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1C36C8"/>
                </a:solidFill>
                <a:latin typeface="Poppins" pitchFamily="2" charset="77"/>
                <a:cs typeface="Poppins" pitchFamily="2" charset="77"/>
              </a:rPr>
              <a:t>www.alphagrouprealtyllc.com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52A785-B08E-C335-4D2C-18D664B36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13" y="844731"/>
            <a:ext cx="1446501" cy="82961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990825-1570-AEC5-F7F1-9AC8D20317CC}"/>
              </a:ext>
            </a:extLst>
          </p:cNvPr>
          <p:cNvCxnSpPr>
            <a:cxnSpLocks/>
          </p:cNvCxnSpPr>
          <p:nvPr userDrawn="1"/>
        </p:nvCxnSpPr>
        <p:spPr>
          <a:xfrm>
            <a:off x="725533" y="1985279"/>
            <a:ext cx="8488136" cy="0"/>
          </a:xfrm>
          <a:prstGeom prst="line">
            <a:avLst/>
          </a:prstGeom>
          <a:ln w="19050">
            <a:solidFill>
              <a:srgbClr val="1A3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2572634-638F-98A1-21D0-59B2BE169B77}"/>
              </a:ext>
            </a:extLst>
          </p:cNvPr>
          <p:cNvSpPr txBox="1"/>
          <p:nvPr userDrawn="1"/>
        </p:nvSpPr>
        <p:spPr>
          <a:xfrm>
            <a:off x="4885509" y="1183480"/>
            <a:ext cx="42936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1C36C8"/>
                </a:solidFill>
                <a:latin typeface="Poppins" pitchFamily="2" charset="77"/>
                <a:cs typeface="Poppins" pitchFamily="2" charset="77"/>
              </a:rPr>
              <a:t>The world is full of choices..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1C36C8"/>
                </a:solidFill>
                <a:latin typeface="Poppins" pitchFamily="2" charset="77"/>
                <a:cs typeface="Poppins" pitchFamily="2" charset="77"/>
              </a:rPr>
              <a:t>Thank you for choosing us!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1CCE5-8069-693E-4794-4586419BDA7D}"/>
              </a:ext>
            </a:extLst>
          </p:cNvPr>
          <p:cNvSpPr txBox="1"/>
          <p:nvPr userDrawn="1"/>
        </p:nvSpPr>
        <p:spPr>
          <a:xfrm>
            <a:off x="787414" y="4348113"/>
            <a:ext cx="2627453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Office :  +1 (918) 250 – 0055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Cell     :  +1 (918) 991 – 0813</a:t>
            </a:r>
          </a:p>
          <a:p>
            <a:endParaRPr lang="en-US" sz="11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tazar@alphagrouprealtyllc.com</a:t>
            </a:r>
          </a:p>
          <a:p>
            <a:endParaRPr lang="en-US" sz="11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1235 N Birch Ave, Broken Arrow</a:t>
            </a:r>
          </a:p>
          <a:p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74012 Oklahoma</a:t>
            </a:r>
          </a:p>
        </p:txBody>
      </p:sp>
    </p:spTree>
    <p:extLst>
      <p:ext uri="{BB962C8B-B14F-4D97-AF65-F5344CB8AC3E}">
        <p14:creationId xmlns:p14="http://schemas.microsoft.com/office/powerpoint/2010/main" val="180630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03C435-E351-8933-7F0A-F0CDB926A52B}"/>
              </a:ext>
            </a:extLst>
          </p:cNvPr>
          <p:cNvGrpSpPr/>
          <p:nvPr userDrawn="1"/>
        </p:nvGrpSpPr>
        <p:grpSpPr>
          <a:xfrm>
            <a:off x="725533" y="6013268"/>
            <a:ext cx="8488136" cy="451665"/>
            <a:chOff x="725533" y="6013268"/>
            <a:chExt cx="8488136" cy="451665"/>
          </a:xfrm>
        </p:grpSpPr>
        <p:sp>
          <p:nvSpPr>
            <p:cNvPr id="7" name="Shape 1190">
              <a:extLst>
                <a:ext uri="{FF2B5EF4-FFF2-40B4-BE49-F238E27FC236}">
                  <a16:creationId xmlns:a16="http://schemas.microsoft.com/office/drawing/2014/main" id="{82671694-1961-3E36-72AB-F2C076CF6997}"/>
                </a:ext>
              </a:extLst>
            </p:cNvPr>
            <p:cNvSpPr/>
            <p:nvPr userDrawn="1"/>
          </p:nvSpPr>
          <p:spPr>
            <a:xfrm>
              <a:off x="7804859" y="6372600"/>
              <a:ext cx="1374343" cy="923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821530">
                <a:lnSpc>
                  <a:spcPct val="100000"/>
                </a:lnSpc>
                <a:buClrTx/>
                <a:buSzTx/>
                <a:buFontTx/>
                <a:buNone/>
                <a:defRPr sz="2500">
                  <a:solidFill>
                    <a:srgbClr val="FFFFFF"/>
                  </a:solidFill>
                </a:defRPr>
              </a:lvl1pPr>
            </a:lstStyle>
            <a:p>
              <a:pPr algn="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  <a:latin typeface="Poppins" pitchFamily="2" charset="77"/>
                  <a:ea typeface="Helvetica" charset="0"/>
                  <a:cs typeface="Poppins" pitchFamily="2" charset="77"/>
                </a:rPr>
                <a:t>© 2023 by Alpha Realty Group.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C80B30-84C1-8D1F-11BD-063B5A1F1B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533" y="6013268"/>
              <a:ext cx="8488136" cy="0"/>
            </a:xfrm>
            <a:prstGeom prst="line">
              <a:avLst/>
            </a:prstGeom>
            <a:ln w="19050">
              <a:solidFill>
                <a:srgbClr val="1A34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6112C9B-4EC4-75B7-84AB-560717CDE101}"/>
              </a:ext>
            </a:extLst>
          </p:cNvPr>
          <p:cNvSpPr txBox="1"/>
          <p:nvPr userDrawn="1"/>
        </p:nvSpPr>
        <p:spPr>
          <a:xfrm>
            <a:off x="787414" y="4348113"/>
            <a:ext cx="2627453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Office :  +1 (918) 250 – 0055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Cell     :  +1 (918) 230 – 0741</a:t>
            </a:r>
          </a:p>
          <a:p>
            <a:endParaRPr lang="en-US" sz="11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info@alphagrouprealtyllc.com</a:t>
            </a:r>
          </a:p>
          <a:p>
            <a:endParaRPr lang="en-US" sz="11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1235 N Birch Ave, Broken Arrow</a:t>
            </a:r>
          </a:p>
          <a:p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74012 Oklahoma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D8FDA-2327-25C0-873F-734F6C5CC094}"/>
              </a:ext>
            </a:extLst>
          </p:cNvPr>
          <p:cNvSpPr txBox="1"/>
          <p:nvPr userDrawn="1"/>
        </p:nvSpPr>
        <p:spPr>
          <a:xfrm>
            <a:off x="787414" y="2698165"/>
            <a:ext cx="2627453" cy="83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dirty="0">
                <a:solidFill>
                  <a:srgbClr val="1C36C8"/>
                </a:solidFill>
                <a:latin typeface="Poppins" pitchFamily="2" charset="77"/>
                <a:cs typeface="Poppins" pitchFamily="2" charset="77"/>
              </a:rPr>
              <a:t>Abdul Alhlou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Managing Broker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MBA, CCIM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5A5F2C-7BF7-BB26-4212-B5DAC6CCF235}"/>
              </a:ext>
            </a:extLst>
          </p:cNvPr>
          <p:cNvSpPr txBox="1"/>
          <p:nvPr userDrawn="1"/>
        </p:nvSpPr>
        <p:spPr>
          <a:xfrm>
            <a:off x="787413" y="6283977"/>
            <a:ext cx="262745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1C36C8"/>
                </a:solidFill>
                <a:latin typeface="Poppins" pitchFamily="2" charset="77"/>
                <a:cs typeface="Poppins" pitchFamily="2" charset="77"/>
              </a:rPr>
              <a:t>www.alphagrouprealtyllc.com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52A785-B08E-C335-4D2C-18D664B36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13" y="844731"/>
            <a:ext cx="1446501" cy="82961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990825-1570-AEC5-F7F1-9AC8D20317CC}"/>
              </a:ext>
            </a:extLst>
          </p:cNvPr>
          <p:cNvCxnSpPr>
            <a:cxnSpLocks/>
          </p:cNvCxnSpPr>
          <p:nvPr userDrawn="1"/>
        </p:nvCxnSpPr>
        <p:spPr>
          <a:xfrm>
            <a:off x="725533" y="1985279"/>
            <a:ext cx="8488136" cy="0"/>
          </a:xfrm>
          <a:prstGeom prst="line">
            <a:avLst/>
          </a:prstGeom>
          <a:ln w="19050">
            <a:solidFill>
              <a:srgbClr val="1A3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83A55F5-4BBA-1DBB-9E25-09202A41B083}"/>
              </a:ext>
            </a:extLst>
          </p:cNvPr>
          <p:cNvSpPr txBox="1"/>
          <p:nvPr userDrawn="1"/>
        </p:nvSpPr>
        <p:spPr>
          <a:xfrm>
            <a:off x="4885509" y="1183480"/>
            <a:ext cx="42936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1C36C8"/>
                </a:solidFill>
                <a:latin typeface="Poppins" pitchFamily="2" charset="77"/>
                <a:cs typeface="Poppins" pitchFamily="2" charset="77"/>
              </a:rPr>
              <a:t>The world is full of choices..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1C36C8"/>
                </a:solidFill>
                <a:latin typeface="Poppins" pitchFamily="2" charset="77"/>
                <a:cs typeface="Poppins" pitchFamily="2" charset="77"/>
              </a:rPr>
              <a:t>Thank you for choosing us!</a:t>
            </a:r>
          </a:p>
        </p:txBody>
      </p:sp>
    </p:spTree>
    <p:extLst>
      <p:ext uri="{BB962C8B-B14F-4D97-AF65-F5344CB8AC3E}">
        <p14:creationId xmlns:p14="http://schemas.microsoft.com/office/powerpoint/2010/main" val="214228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50903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5302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3196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57431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7894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2" r:id="rId3"/>
    <p:sldLayoutId id="2147483673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AC480FB-B84A-6BD0-A055-F7AC97901B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3800" r="16354" b="18088"/>
          <a:stretch/>
        </p:blipFill>
        <p:spPr>
          <a:xfrm>
            <a:off x="4436953" y="517525"/>
            <a:ext cx="4741972" cy="51974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9DDA54D-AF51-C315-B56B-1F2B5C82D9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oppins SemiBold" pitchFamily="2" charset="77"/>
                <a:cs typeface="Poppins SemiBold" pitchFamily="2" charset="77"/>
              </a:rPr>
              <a:t>1101 N Birch Ave</a:t>
            </a:r>
            <a:br>
              <a:rPr lang="en-SA" b="1" dirty="0">
                <a:latin typeface="Poppins SemiBold" pitchFamily="2" charset="77"/>
                <a:cs typeface="Poppins SemiBold" pitchFamily="2" charset="77"/>
              </a:rPr>
            </a:br>
            <a:r>
              <a:rPr lang="en-SA" b="1" dirty="0">
                <a:latin typeface="Poppins SemiBold" pitchFamily="2" charset="77"/>
                <a:cs typeface="Poppins SemiBold" pitchFamily="2" charset="77"/>
              </a:rPr>
              <a:t>Broken Arrow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31142-25F2-930B-1C0F-D60A057C64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A2A33"/>
                </a:solidFill>
                <a:effectLst/>
                <a:latin typeface="Open Sans" panose="020B0606030504020204" pitchFamily="34" charset="0"/>
              </a:rPr>
              <a:t>1225 N Birch Ave, Broken Arrow, OK 74012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879AD4-1F4A-87FA-0DB2-9D92D78F86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A2A33"/>
                </a:solidFill>
                <a:effectLst/>
                <a:latin typeface="Open Sans" panose="020B0606030504020204" pitchFamily="34" charset="0"/>
              </a:rPr>
              <a:t>Type : 3 Star Office</a:t>
            </a:r>
          </a:p>
          <a:p>
            <a:r>
              <a:rPr lang="en-US" b="0" i="0" dirty="0">
                <a:solidFill>
                  <a:srgbClr val="2A2A33"/>
                </a:solidFill>
                <a:effectLst/>
                <a:latin typeface="Open Sans" panose="020B0606030504020204" pitchFamily="34" charset="0"/>
              </a:rPr>
              <a:t>Location : Suburban</a:t>
            </a:r>
          </a:p>
          <a:p>
            <a:r>
              <a:rPr lang="en-US" b="0" i="0" dirty="0">
                <a:solidFill>
                  <a:srgbClr val="2A2A33"/>
                </a:solidFill>
                <a:effectLst/>
                <a:latin typeface="Open Sans" panose="020B0606030504020204" pitchFamily="34" charset="0"/>
              </a:rPr>
              <a:t>14,500 SF</a:t>
            </a:r>
          </a:p>
          <a:p>
            <a:r>
              <a:rPr lang="en-US" b="0" i="0" dirty="0">
                <a:solidFill>
                  <a:srgbClr val="2A2A33"/>
                </a:solidFill>
                <a:effectLst/>
                <a:latin typeface="Open Sans" panose="020B0606030504020204" pitchFamily="34" charset="0"/>
              </a:rPr>
              <a:t>Class</a:t>
            </a:r>
            <a:r>
              <a:rPr lang="en-US" dirty="0">
                <a:solidFill>
                  <a:srgbClr val="2A2A33"/>
                </a:solidFill>
                <a:latin typeface="Open Sans" panose="020B0606030504020204" pitchFamily="34" charset="0"/>
              </a:rPr>
              <a:t> </a:t>
            </a:r>
            <a:r>
              <a:rPr lang="en-US" b="0" i="0" dirty="0">
                <a:solidFill>
                  <a:srgbClr val="2A2A33"/>
                </a:solidFill>
                <a:effectLst/>
                <a:latin typeface="Open Sans" panose="020B0606030504020204" pitchFamily="34" charset="0"/>
              </a:rPr>
              <a:t>B</a:t>
            </a:r>
          </a:p>
          <a:p>
            <a:r>
              <a:rPr lang="en-US" b="0" i="0" dirty="0">
                <a:solidFill>
                  <a:srgbClr val="2A2A33"/>
                </a:solidFill>
                <a:effectLst/>
                <a:latin typeface="Open Sans" panose="020B0606030504020204" pitchFamily="34" charset="0"/>
              </a:rPr>
              <a:t>Construction Steel</a:t>
            </a:r>
          </a:p>
          <a:p>
            <a:r>
              <a:rPr lang="en-US" b="0" i="0" dirty="0">
                <a:solidFill>
                  <a:srgbClr val="2A2A33"/>
                </a:solidFill>
                <a:effectLst/>
                <a:latin typeface="Open Sans" panose="020B0606030504020204" pitchFamily="34" charset="0"/>
              </a:rPr>
              <a:t>Year Built 2022</a:t>
            </a:r>
          </a:p>
          <a:p>
            <a:r>
              <a:rPr lang="en-US" b="0" i="0" dirty="0">
                <a:solidFill>
                  <a:srgbClr val="2A2A33"/>
                </a:solidFill>
                <a:effectLst/>
                <a:latin typeface="Open Sans" panose="020B0606030504020204" pitchFamily="34" charset="0"/>
              </a:rPr>
              <a:t>$17 - 21/fs (Office)</a:t>
            </a:r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9CC2B25C-31C7-C356-D401-7AABF10F4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78" y="3244953"/>
            <a:ext cx="3668076" cy="2508210"/>
          </a:xfrm>
          <a:prstGeom prst="rect">
            <a:avLst/>
          </a:prstGeom>
        </p:spPr>
      </p:pic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29685C40-4200-AF5C-1E40-CCB2BFC8C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77" y="1593018"/>
            <a:ext cx="3668076" cy="16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C979B2D-4EB6-3ED9-B010-86766751F6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0" r="4280"/>
          <a:stretch/>
        </p:blipFill>
        <p:spPr/>
      </p:pic>
    </p:spTree>
    <p:extLst>
      <p:ext uri="{BB962C8B-B14F-4D97-AF65-F5344CB8AC3E}">
        <p14:creationId xmlns:p14="http://schemas.microsoft.com/office/powerpoint/2010/main" val="99583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C979B2D-4EB6-3ED9-B010-86766751F6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56" r="4256"/>
          <a:stretch/>
        </p:blipFill>
        <p:spPr/>
      </p:pic>
    </p:spTree>
    <p:extLst>
      <p:ext uri="{BB962C8B-B14F-4D97-AF65-F5344CB8AC3E}">
        <p14:creationId xmlns:p14="http://schemas.microsoft.com/office/powerpoint/2010/main" val="344771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C979B2D-4EB6-3ED9-B010-86766751F6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56" r="4256"/>
          <a:stretch/>
        </p:blipFill>
        <p:spPr/>
      </p:pic>
    </p:spTree>
    <p:extLst>
      <p:ext uri="{BB962C8B-B14F-4D97-AF65-F5344CB8AC3E}">
        <p14:creationId xmlns:p14="http://schemas.microsoft.com/office/powerpoint/2010/main" val="367004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B64A7E4-346C-A248-DFD0-2EA5078830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2322" r="21926"/>
          <a:stretch/>
        </p:blipFill>
        <p:spPr>
          <a:xfrm>
            <a:off x="725489" y="517525"/>
            <a:ext cx="4227512" cy="5197475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EEF1843-F40A-E747-45CA-5CFB6BDBBA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9819" r="9819"/>
          <a:stretch/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412B0A2-1F88-433B-2AB4-97B3644303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3607" b="3607"/>
          <a:stretch/>
        </p:blipFill>
        <p:spPr>
          <a:xfrm>
            <a:off x="4986339" y="3508567"/>
            <a:ext cx="4227512" cy="2206434"/>
          </a:xfrm>
        </p:spPr>
      </p:pic>
    </p:spTree>
    <p:extLst>
      <p:ext uri="{BB962C8B-B14F-4D97-AF65-F5344CB8AC3E}">
        <p14:creationId xmlns:p14="http://schemas.microsoft.com/office/powerpoint/2010/main" val="403974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61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1199</TotalTime>
  <Words>43</Words>
  <Application>Microsoft Macintosh PowerPoint</Application>
  <PresentationFormat>A4 Paper (210x297 mm)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Poppins</vt:lpstr>
      <vt:lpstr>Poppins Light</vt:lpstr>
      <vt:lpstr>Poppins SemiBold</vt:lpstr>
      <vt:lpstr>Office Theme</vt:lpstr>
      <vt:lpstr>1101 N Birch Ave Broken Arrow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Bashar Dababneh</dc:creator>
  <cp:lastModifiedBy>Bashar Dababneh</cp:lastModifiedBy>
  <cp:revision>14</cp:revision>
  <cp:lastPrinted>2023-04-04T16:33:34Z</cp:lastPrinted>
  <dcterms:created xsi:type="dcterms:W3CDTF">2023-02-24T20:31:44Z</dcterms:created>
  <dcterms:modified xsi:type="dcterms:W3CDTF">2023-04-04T16:49:53Z</dcterms:modified>
</cp:coreProperties>
</file>